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5" r:id="rId7"/>
    <p:sldId id="272" r:id="rId8"/>
    <p:sldId id="270" r:id="rId9"/>
    <p:sldId id="273" r:id="rId10"/>
    <p:sldId id="274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4660"/>
  </p:normalViewPr>
  <p:slideViewPr>
    <p:cSldViewPr>
      <p:cViewPr varScale="1">
        <p:scale>
          <a:sx n="146" d="100"/>
          <a:sy n="146" d="100"/>
        </p:scale>
        <p:origin x="5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0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9;p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_1_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27;p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_1_1_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29;p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_1_1_1_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31;p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_1_1_1_1_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33;p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0_1">
    <p:bg>
      <p:bgPr>
        <a:solidFill>
          <a:srgbClr val="9DD7C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11;p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2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13;p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15;p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17;p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19;p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21;p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23;p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_31_1_1_1_1_1"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pic>
        <p:nvPicPr>
          <p:cNvPr id="2" name="Google Shape;25;p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for title"/>
          <p:cNvSpPr txBox="1">
            <a:spLocks noGrp="1"/>
          </p:cNvSpPr>
          <p:nvPr>
            <p:ph type="title"/>
          </p:nvPr>
        </p:nvSpPr>
        <p:spPr>
          <a:xfrm>
            <a:off x="790575" y="542925"/>
            <a:ext cx="7591425" cy="5715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3" name="Placeholder for body"/>
          <p:cNvSpPr txBox="1">
            <a:spLocks noGrp="1"/>
          </p:cNvSpPr>
          <p:nvPr>
            <p:ph type="body"/>
          </p:nvPr>
        </p:nvSpPr>
        <p:spPr>
          <a:xfrm>
            <a:off x="723900" y="1152525"/>
            <a:ext cx="7686675" cy="34194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425073882" r:id="rId1"/>
    <p:sldLayoutId id="2425073883" r:id="rId2"/>
    <p:sldLayoutId id="2425073884" r:id="rId3"/>
    <p:sldLayoutId id="2425073885" r:id="rId4"/>
    <p:sldLayoutId id="2425073886" r:id="rId5"/>
    <p:sldLayoutId id="2425073887" r:id="rId6"/>
    <p:sldLayoutId id="2425073888" r:id="rId7"/>
    <p:sldLayoutId id="2425073889" r:id="rId8"/>
    <p:sldLayoutId id="2425073890" r:id="rId9"/>
    <p:sldLayoutId id="2425073891" r:id="rId10"/>
    <p:sldLayoutId id="2425073892" r:id="rId11"/>
    <p:sldLayoutId id="2425073893" r:id="rId12"/>
    <p:sldLayoutId id="2425073894" r:id="rId13"/>
  </p:sldLayoutIdLst>
  <p:txStyles>
    <p:titleStyle>
      <a:defPPr algn="l">
        <a:defRPr kern="1200"/>
      </a:defPPr>
      <a:lvl1pPr algn="l">
        <a:defRPr sz="1400" kern="1200"/>
      </a:lvl1pPr>
      <a:lvl2pPr algn="l">
        <a:defRPr sz="1400" kern="1200"/>
      </a:lvl2pPr>
      <a:lvl3pPr algn="l">
        <a:defRPr sz="1400" kern="1200"/>
      </a:lvl3pPr>
      <a:lvl4pPr algn="l">
        <a:defRPr sz="1400" kern="1200"/>
      </a:lvl4pPr>
      <a:lvl5pPr algn="l">
        <a:defRPr sz="1400" kern="1200"/>
      </a:lvl5pPr>
      <a:lvl6pPr algn="l">
        <a:defRPr sz="1400" kern="1200"/>
      </a:lvl6pPr>
      <a:lvl7pPr algn="l">
        <a:defRPr sz="1400" kern="1200"/>
      </a:lvl7pPr>
      <a:lvl8pPr algn="l">
        <a:defRPr sz="1400" kern="1200"/>
      </a:lvl8pPr>
      <a:lvl9pPr algn="l">
        <a:defRPr sz="1400" kern="1200"/>
      </a:lvl9pPr>
      <a:extLst/>
    </p:titleStyle>
    <p:bodyStyle>
      <a:defPPr algn="l">
        <a:defRPr kern="1200"/>
      </a:defPPr>
      <a:lvl1pPr algn="l">
        <a:defRPr sz="1400" kern="1200"/>
      </a:lvl1pPr>
      <a:lvl2pPr algn="l">
        <a:defRPr sz="1400" kern="1200"/>
      </a:lvl2pPr>
      <a:lvl3pPr algn="l">
        <a:defRPr sz="1400" kern="1200"/>
      </a:lvl3pPr>
      <a:lvl4pPr algn="l">
        <a:defRPr sz="1400" kern="1200"/>
      </a:lvl4pPr>
      <a:lvl5pPr algn="l">
        <a:defRPr sz="1400" kern="1200"/>
      </a:lvl5pPr>
      <a:lvl6pPr algn="l">
        <a:defRPr sz="1400" kern="1200"/>
      </a:lvl6pPr>
      <a:lvl7pPr algn="l">
        <a:defRPr sz="1400" kern="1200"/>
      </a:lvl7pPr>
      <a:lvl8pPr algn="l">
        <a:defRPr sz="1400" kern="1200"/>
      </a:lvl8pPr>
      <a:lvl9pPr algn="l">
        <a:defRPr sz="1400" kern="1200"/>
      </a:lvl9pPr>
      <a:extLst/>
    </p:bodyStyle>
    <p:otherStyle>
      <a:defPPr algn="l">
        <a:defRPr kern="1200"/>
      </a:defPPr>
      <a:lvl1pPr algn="l">
        <a:defRPr sz="1400" kern="1200"/>
      </a:lvl1pPr>
      <a:lvl2pPr algn="l">
        <a:defRPr sz="1400" kern="1200"/>
      </a:lvl2pPr>
      <a:lvl3pPr algn="l">
        <a:defRPr sz="1400" kern="1200"/>
      </a:lvl3pPr>
      <a:lvl4pPr algn="l">
        <a:defRPr sz="1400" kern="1200"/>
      </a:lvl4pPr>
      <a:lvl5pPr algn="l">
        <a:defRPr sz="1400" kern="1200"/>
      </a:lvl5pPr>
      <a:lvl6pPr algn="l">
        <a:defRPr sz="1400" kern="1200"/>
      </a:lvl6pPr>
      <a:lvl7pPr algn="l">
        <a:defRPr sz="1400" kern="1200"/>
      </a:lvl7pPr>
      <a:lvl8pPr algn="l">
        <a:defRPr sz="1400" kern="1200"/>
      </a:lvl8pPr>
      <a:lvl9pPr algn="l">
        <a:defRPr sz="1400" kern="1200"/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haunak.pritam@gmail.com" TargetMode="External"/><Relationship Id="rId2" Type="http://schemas.openxmlformats.org/officeDocument/2006/relationships/hyperlink" Target="http://www.rajdeep.gov.in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543050"/>
          <a:ext cx="8229600" cy="3143250"/>
          <a:chOff x="914400" y="1543050"/>
          <a:chExt cx="8229600" cy="3143250"/>
        </a:xfrm>
      </p:grpSpPr>
      <p:sp>
        <p:nvSpPr>
          <p:cNvPr id="2" name="TextBox 1"/>
          <p:cNvSpPr txBox="1"/>
          <p:nvPr/>
        </p:nvSpPr>
        <p:spPr>
          <a:xfrm>
            <a:off x="1828800" y="1543050"/>
            <a:ext cx="54864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u="none" strike="noStrike" cap="none" spc="0">
                <a:solidFill>
                  <a:srgbClr val="5A9E91">
                    <a:alpha val="100000"/>
                  </a:srgbClr>
                </a:solidFill>
                <a:latin typeface="Calibri"/>
              </a:rPr>
              <a:t>Revamping RFQ Management 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859782"/>
            <a:ext cx="7315200" cy="40011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An Intuitive S</a:t>
            </a:r>
            <a:r>
              <a:rPr lang="en-US" sz="2000" b="1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ecure</a:t>
            </a:r>
            <a:r>
              <a:rPr lang="en-US" sz="20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 Platform for Heavy Industries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00BAF-D275-D5B1-46F1-88438D3C2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479FE7-8684-4D89-1873-6C83E8FDA8CF}"/>
              </a:ext>
            </a:extLst>
          </p:cNvPr>
          <p:cNvSpPr txBox="1"/>
          <p:nvPr/>
        </p:nvSpPr>
        <p:spPr>
          <a:xfrm>
            <a:off x="1331640" y="987574"/>
            <a:ext cx="7315200" cy="52322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Limitation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230E68-0934-476A-E813-41F4913F1A51}"/>
              </a:ext>
            </a:extLst>
          </p:cNvPr>
          <p:cNvSpPr txBox="1"/>
          <p:nvPr/>
        </p:nvSpPr>
        <p:spPr>
          <a:xfrm>
            <a:off x="1835696" y="2067694"/>
            <a:ext cx="66967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Project limitation and How to solved-</a:t>
            </a:r>
          </a:p>
          <a:p>
            <a:endParaRPr lang="en-IN" dirty="0"/>
          </a:p>
          <a:p>
            <a:pPr marL="342900" indent="-342900">
              <a:buAutoNum type="arabicParenR"/>
            </a:pPr>
            <a:r>
              <a:rPr lang="en-IN" dirty="0"/>
              <a:t>The AI integration was not implemented properly.</a:t>
            </a:r>
          </a:p>
          <a:p>
            <a:pPr marL="342900" indent="-342900">
              <a:buAutoNum type="arabicParenR"/>
            </a:pPr>
            <a:endParaRPr lang="en-IN" dirty="0"/>
          </a:p>
          <a:p>
            <a:pPr marL="342900" indent="-342900">
              <a:buAutoNum type="arabicParenR"/>
            </a:pPr>
            <a:r>
              <a:rPr lang="en-IN" dirty="0"/>
              <a:t>Task analysis of vendors is incomplete.</a:t>
            </a:r>
          </a:p>
        </p:txBody>
      </p:sp>
    </p:spTree>
    <p:extLst>
      <p:ext uri="{BB962C8B-B14F-4D97-AF65-F5344CB8AC3E}">
        <p14:creationId xmlns:p14="http://schemas.microsoft.com/office/powerpoint/2010/main" val="319976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028700"/>
          <a:ext cx="8229600" cy="4200525"/>
          <a:chOff x="914400" y="1028700"/>
          <a:chExt cx="8229600" cy="4200525"/>
        </a:xfrm>
      </p:grpSpPr>
      <p:sp>
        <p:nvSpPr>
          <p:cNvPr id="2" name="TextBox 1"/>
          <p:cNvSpPr txBox="1"/>
          <p:nvPr/>
        </p:nvSpPr>
        <p:spPr>
          <a:xfrm>
            <a:off x="1828800" y="1028700"/>
            <a:ext cx="5486400" cy="57150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u="none" strike="noStrike" cap="none" spc="0">
                <a:solidFill>
                  <a:srgbClr val="003F4F">
                    <a:alpha val="100000"/>
                  </a:srgbClr>
                </a:solidFill>
                <a:latin typeface="Calibri"/>
              </a:rPr>
              <a:t>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00225"/>
            <a:ext cx="7315200" cy="2160591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Our platform significantly streamline the RFQ process, enhance security, and improve user experience for heavy industries, </a:t>
            </a:r>
            <a:r>
              <a:rPr lang="en-US" sz="2800" b="1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and</a:t>
            </a:r>
            <a:r>
              <a:rPr lang="en-US" sz="28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 smoothen the </a:t>
            </a:r>
            <a:r>
              <a:rPr lang="en-US" sz="2800" b="1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T</a:t>
            </a:r>
            <a:r>
              <a:rPr lang="en-US" sz="28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endering process.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028700"/>
          <a:ext cx="8229600" cy="2038350"/>
          <a:chOff x="914400" y="1028700"/>
          <a:chExt cx="8229600" cy="2038350"/>
        </a:xfrm>
      </p:grpSpPr>
      <p:sp>
        <p:nvSpPr>
          <p:cNvPr id="2" name="TextBox 1"/>
          <p:cNvSpPr txBox="1"/>
          <p:nvPr/>
        </p:nvSpPr>
        <p:spPr>
          <a:xfrm>
            <a:off x="1187624" y="987574"/>
            <a:ext cx="7315200" cy="40005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References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51670"/>
            <a:ext cx="7315200" cy="1626279"/>
          </a:xfrm>
          <a:prstGeom prst="rect">
            <a:avLst/>
          </a:prstGeom>
          <a:noFill/>
        </p:spPr>
        <p:txBody>
          <a:bodyPr vert="horz" lIns="91440" tIns="45720" rIns="91440" bIns="45720" rtlCol="0" anchorCtr="0">
            <a:spAutoFit/>
          </a:bodyPr>
          <a:lstStyle/>
          <a:p>
            <a:pPr marL="0" marR="0" lvl="0" indent="0" algn="l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F4F">
                  <a:alpha val="100000"/>
                </a:srgbClr>
              </a:buClr>
              <a:buFont typeface="Calibri"/>
              <a:buChar char="-"/>
            </a:pPr>
            <a:r>
              <a:rPr lang="en-US" sz="14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 Figma Links for Wireframe and Flowchart.</a:t>
            </a:r>
          </a:p>
          <a:p>
            <a:pPr marL="0" marR="0" lvl="0" indent="0" algn="r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F4F">
                  <a:alpha val="100000"/>
                </a:srgbClr>
              </a:buClr>
            </a:pPr>
            <a:r>
              <a:rPr lang="en-US" sz="14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https://www.figma.com/design/OQ6M7mNVx7ydrn2q4sdqnB/TechTriad?node-id=0-1&amp;t=SJNVk12UpmBNkV6X-1</a:t>
            </a:r>
          </a:p>
          <a:p>
            <a:pPr marL="0" marR="0" lvl="0" indent="0" algn="l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F4F">
                  <a:alpha val="100000"/>
                </a:srgbClr>
              </a:buClr>
              <a:buFont typeface="Calibri"/>
              <a:buChar char="-"/>
            </a:pPr>
            <a:r>
              <a:rPr lang="en-US" sz="14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 Project methodologies and design principles.</a:t>
            </a:r>
          </a:p>
          <a:p>
            <a:pPr marL="0" marR="0" lvl="0" indent="0" algn="r" rtl="0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3F4F">
                  <a:alpha val="100000"/>
                </a:srgbClr>
              </a:buClr>
            </a:pPr>
            <a:r>
              <a:rPr lang="en-US" sz="14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https://www.figma.com/board/HmbOxjT4fFVYqy2KEMk46k/TechTriad?node-id=0-1&amp;t=v7ivXOmlm9cDomOH-1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28800" y="1028700"/>
          <a:ext cx="7315200" cy="3581400"/>
          <a:chOff x="1828800" y="1028700"/>
          <a:chExt cx="7315200" cy="3581400"/>
        </a:xfrm>
      </p:grpSpPr>
      <p:sp>
        <p:nvSpPr>
          <p:cNvPr id="2" name="TextBox 1"/>
          <p:cNvSpPr txBox="1"/>
          <p:nvPr/>
        </p:nvSpPr>
        <p:spPr>
          <a:xfrm>
            <a:off x="1828800" y="1028700"/>
            <a:ext cx="5486400" cy="85725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0" b="1" u="none" strike="noStrike" cap="none" spc="0">
                <a:solidFill>
                  <a:srgbClr val="003F4F">
                    <a:alpha val="100000"/>
                  </a:srgbClr>
                </a:solidFill>
                <a:latin typeface="Calibri"/>
              </a:rPr>
              <a:t>Thank you!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057400"/>
            <a:ext cx="5486400" cy="40011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Do you have any questions?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8DC83D-F018-AE5D-C872-30181161DC67}"/>
              </a:ext>
            </a:extLst>
          </p:cNvPr>
          <p:cNvSpPr txBox="1"/>
          <p:nvPr/>
        </p:nvSpPr>
        <p:spPr>
          <a:xfrm>
            <a:off x="1979712" y="2571183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hlinkClick r:id="rId2"/>
              </a:rPr>
              <a:t>www.rajdeep.gov.in@gmail.com</a:t>
            </a:r>
            <a:endParaRPr lang="en-IN" sz="1200" dirty="0"/>
          </a:p>
          <a:p>
            <a:pPr algn="ctr"/>
            <a:r>
              <a:rPr lang="en-IN" sz="1200" dirty="0"/>
              <a:t>Rajdeep Pal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6EA45E-C1BB-54BE-A729-26969DFCC7D3}"/>
              </a:ext>
            </a:extLst>
          </p:cNvPr>
          <p:cNvSpPr txBox="1"/>
          <p:nvPr/>
        </p:nvSpPr>
        <p:spPr>
          <a:xfrm>
            <a:off x="4716016" y="2571182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200" dirty="0">
                <a:hlinkClick r:id="rId3"/>
              </a:rPr>
              <a:t>shaunak.pritam@gmail.com</a:t>
            </a:r>
            <a:endParaRPr lang="en-IN" sz="1200" dirty="0"/>
          </a:p>
          <a:p>
            <a:pPr algn="ctr"/>
            <a:r>
              <a:rPr lang="en-IN" sz="1200" dirty="0" err="1"/>
              <a:t>Shaunak</a:t>
            </a:r>
            <a:r>
              <a:rPr lang="en-IN" sz="1200" dirty="0"/>
              <a:t> Ghosh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028700"/>
          <a:ext cx="8229600" cy="4676775"/>
          <a:chOff x="914400" y="1028700"/>
          <a:chExt cx="8229600" cy="4676775"/>
        </a:xfrm>
      </p:grpSpPr>
      <p:sp>
        <p:nvSpPr>
          <p:cNvPr id="2" name="TextBox 1"/>
          <p:cNvSpPr txBox="1"/>
          <p:nvPr/>
        </p:nvSpPr>
        <p:spPr>
          <a:xfrm>
            <a:off x="1828800" y="1028700"/>
            <a:ext cx="5486400" cy="57150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Introduction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00225"/>
            <a:ext cx="7315200" cy="2677656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ctr" rtl="0" fontAlgn="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This presentation outlines our project aimed at enhancing the Request for Quotation (RFQ) management process for heavy industries by </a:t>
            </a:r>
            <a:r>
              <a:rPr lang="en-US" sz="2800" b="1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providing better user interface</a:t>
            </a:r>
            <a:r>
              <a:rPr lang="en-US" sz="28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 and improving user experience with proper </a:t>
            </a:r>
            <a:r>
              <a:rPr lang="en-US" sz="2800" b="1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encryption</a:t>
            </a:r>
            <a:r>
              <a:rPr lang="en-US" sz="2800" b="1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028700"/>
          <a:ext cx="8229600" cy="3324225"/>
          <a:chOff x="914400" y="1028700"/>
          <a:chExt cx="8229600" cy="3324225"/>
        </a:xfrm>
      </p:grpSpPr>
      <p:sp>
        <p:nvSpPr>
          <p:cNvPr id="2" name="TextBox 1"/>
          <p:cNvSpPr txBox="1"/>
          <p:nvPr/>
        </p:nvSpPr>
        <p:spPr>
          <a:xfrm>
            <a:off x="914400" y="1028700"/>
            <a:ext cx="7315200" cy="52322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Aims &amp; Objective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1551920"/>
            <a:ext cx="7315200" cy="2554545"/>
          </a:xfrm>
          <a:prstGeom prst="rect">
            <a:avLst/>
          </a:prstGeom>
          <a:noFill/>
        </p:spPr>
        <p:txBody>
          <a:bodyPr vert="horz" lIns="91440" tIns="45720" rIns="91440" bIns="45720" rtlCol="0" anchorCtr="0">
            <a:spAutoFit/>
          </a:bodyPr>
          <a:lstStyle/>
          <a:p>
            <a:pPr marL="342900" marR="0" lvl="0" indent="-342900" algn="l"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Aims:</a:t>
            </a:r>
          </a:p>
          <a:p>
            <a:pPr marL="800100" lvl="1" indent="-342900" fontAlgn="base">
              <a:buFont typeface="Wingdings" panose="05000000000000000000" pitchFamily="2" charset="2"/>
              <a:buChar char="§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Target Users: Heavy industries requiring efficient RFQ handling. </a:t>
            </a:r>
          </a:p>
          <a:p>
            <a:pPr marL="800100" lvl="1" indent="-342900" fontAlgn="base">
              <a:buFont typeface="Wingdings" panose="05000000000000000000" pitchFamily="2" charset="2"/>
              <a:buChar char="q"/>
            </a:pPr>
            <a:endParaRPr lang="en-US" sz="2000" u="none" strike="noStrike" cap="none" spc="0" dirty="0">
              <a:solidFill>
                <a:srgbClr val="003F4F">
                  <a:alpha val="100000"/>
                </a:srgbClr>
              </a:solidFill>
              <a:latin typeface="Calibri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Objective: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To revamp RFQ management process.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Improved UI/UX, data </a:t>
            </a:r>
            <a:r>
              <a:rPr lang="en-US" sz="200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encryption and </a:t>
            </a: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AI integration.</a:t>
            </a:r>
            <a:endParaRPr lang="en-IN" sz="2000" dirty="0"/>
          </a:p>
          <a:p>
            <a:pPr marL="342900" marR="0" lvl="0" indent="-342900" algn="l"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u="none" strike="noStrike" cap="none" spc="0" dirty="0">
              <a:solidFill>
                <a:srgbClr val="003F4F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028700"/>
          <a:ext cx="8229600" cy="2714625"/>
          <a:chOff x="914400" y="1028700"/>
          <a:chExt cx="8229600" cy="2714625"/>
        </a:xfrm>
      </p:grpSpPr>
      <p:sp>
        <p:nvSpPr>
          <p:cNvPr id="2" name="TextBox 1"/>
          <p:cNvSpPr txBox="1"/>
          <p:nvPr/>
        </p:nvSpPr>
        <p:spPr>
          <a:xfrm>
            <a:off x="914400" y="1028700"/>
            <a:ext cx="7315200" cy="40005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>
                <a:solidFill>
                  <a:srgbClr val="5A9E91">
                    <a:alpha val="100000"/>
                  </a:srgbClr>
                </a:solidFill>
                <a:latin typeface="Calibri"/>
              </a:rPr>
              <a:t>Enhanced UI/UX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00225"/>
            <a:ext cx="7315200" cy="1852815"/>
          </a:xfrm>
          <a:prstGeom prst="rect">
            <a:avLst/>
          </a:prstGeom>
          <a:noFill/>
        </p:spPr>
        <p:txBody>
          <a:bodyPr vert="horz" lIns="91440" tIns="45720" rIns="91440" bIns="45720" rtlCol="0" anchorCtr="0">
            <a:spAutoFit/>
          </a:bodyPr>
          <a:lstStyle/>
          <a:p>
            <a:pPr marL="342900" marR="0" lvl="0" indent="-342900" algn="l" rt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Develop responsive design for seamless navigation.
Implement intuitive dashboards for user engagement.
Provide dynamic vendor comparison tools.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028700"/>
          <a:ext cx="8229600" cy="3019425"/>
          <a:chOff x="914400" y="1028700"/>
          <a:chExt cx="8229600" cy="3019425"/>
        </a:xfrm>
      </p:grpSpPr>
      <p:sp>
        <p:nvSpPr>
          <p:cNvPr id="2" name="TextBox 1"/>
          <p:cNvSpPr txBox="1"/>
          <p:nvPr/>
        </p:nvSpPr>
        <p:spPr>
          <a:xfrm>
            <a:off x="1187624" y="987574"/>
            <a:ext cx="7315200" cy="40005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Data Security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00225"/>
            <a:ext cx="7315200" cy="1852815"/>
          </a:xfrm>
          <a:prstGeom prst="rect">
            <a:avLst/>
          </a:prstGeom>
          <a:noFill/>
        </p:spPr>
        <p:txBody>
          <a:bodyPr vert="horz" lIns="91440" tIns="45720" rIns="91440" bIns="45720" rtlCol="0" anchorCtr="0">
            <a:spAutoFit/>
          </a:bodyPr>
          <a:lstStyle/>
          <a:p>
            <a:pPr marL="342900" marR="0" lvl="0" indent="-342900" algn="l" rt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Implement robust encryption techniques.
Ensure secure data exchange between buyers and vendors.
Protect sensitive information during interactions.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1028700"/>
          <a:ext cx="8229600" cy="2714625"/>
          <a:chOff x="914400" y="1028700"/>
          <a:chExt cx="8229600" cy="2714625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0D46E6-B436-78D5-1A41-B8DDEE4BF32D}"/>
              </a:ext>
            </a:extLst>
          </p:cNvPr>
          <p:cNvSpPr txBox="1"/>
          <p:nvPr/>
        </p:nvSpPr>
        <p:spPr>
          <a:xfrm>
            <a:off x="1259632" y="303632"/>
            <a:ext cx="7315200" cy="52322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Smart AI Integration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A7DFD5-561F-9C00-EDA0-73355FB0680B}"/>
              </a:ext>
            </a:extLst>
          </p:cNvPr>
          <p:cNvSpPr txBox="1"/>
          <p:nvPr/>
        </p:nvSpPr>
        <p:spPr>
          <a:xfrm>
            <a:off x="683568" y="826852"/>
            <a:ext cx="7315200" cy="4930581"/>
          </a:xfrm>
          <a:prstGeom prst="rect">
            <a:avLst/>
          </a:prstGeom>
          <a:noFill/>
        </p:spPr>
        <p:txBody>
          <a:bodyPr vert="horz" lIns="91440" tIns="45720" rIns="91440" bIns="45720" rtlCol="0" anchorCtr="0">
            <a:spAutoFit/>
          </a:bodyPr>
          <a:lstStyle/>
          <a:p>
            <a:pPr marL="342900" marR="0" lvl="0" indent="-342900" algn="l" rt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Integrate AI for automatic </a:t>
            </a:r>
            <a:r>
              <a:rPr lang="en-US" sz="200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task analysis of vendors</a:t>
            </a: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.</a:t>
            </a:r>
          </a:p>
          <a:p>
            <a:pPr marL="342900" indent="-34290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Summarize lengthy tender documents easily.
</a:t>
            </a:r>
            <a:r>
              <a:rPr lang="en-US" sz="200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An integrated AI chat bot </a:t>
            </a: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for enhanced user support.</a:t>
            </a:r>
          </a:p>
          <a:p>
            <a:pPr marL="342900" indent="-34290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Integrated personal chat bot support for vendors.</a:t>
            </a:r>
            <a:endParaRPr lang="en-IN" sz="2000" dirty="0"/>
          </a:p>
          <a:p>
            <a:pPr marL="342900" marR="0" lvl="0" indent="-342900" algn="l" rt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3F4F">
                  <a:alpha val="100000"/>
                </a:srgbClr>
              </a:solidFill>
              <a:latin typeface="Calibri"/>
            </a:endParaRPr>
          </a:p>
          <a:p>
            <a:pPr marL="342900" marR="0" lvl="0" indent="-342900" algn="l" rt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u="none" strike="noStrike" cap="none" spc="0" dirty="0">
              <a:solidFill>
                <a:srgbClr val="003F4F">
                  <a:alpha val="100000"/>
                </a:srgbClr>
              </a:solidFill>
              <a:latin typeface="Calibri"/>
            </a:endParaRPr>
          </a:p>
          <a:p>
            <a:pPr marL="342900" marR="0" lvl="0" indent="-342900" algn="l" rt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3F4F">
                  <a:alpha val="100000"/>
                </a:srgbClr>
              </a:solidFill>
              <a:latin typeface="Calibri"/>
            </a:endParaRPr>
          </a:p>
          <a:p>
            <a:pPr marL="342900" marR="0" lvl="0" indent="-342900" algn="l" rtl="0" fontAlgn="base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u="none" strike="noStrike" cap="none" spc="0" dirty="0">
              <a:solidFill>
                <a:srgbClr val="003F4F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2EE2F1-8372-CB8E-3F6B-E6E2E2CF2BC4}"/>
              </a:ext>
            </a:extLst>
          </p:cNvPr>
          <p:cNvSpPr txBox="1"/>
          <p:nvPr/>
        </p:nvSpPr>
        <p:spPr>
          <a:xfrm>
            <a:off x="1043608" y="411510"/>
            <a:ext cx="7315200" cy="52322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Project Methodology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7C3AB6-10B7-BAE1-24E8-22D0C0815371}"/>
              </a:ext>
            </a:extLst>
          </p:cNvPr>
          <p:cNvSpPr/>
          <p:nvPr/>
        </p:nvSpPr>
        <p:spPr>
          <a:xfrm>
            <a:off x="611559" y="1167594"/>
            <a:ext cx="864097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Home page</a:t>
            </a:r>
            <a:endParaRPr lang="en-IN" sz="1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20EFF6-4A06-E926-3869-E90AEF26FFC6}"/>
              </a:ext>
            </a:extLst>
          </p:cNvPr>
          <p:cNvSpPr/>
          <p:nvPr/>
        </p:nvSpPr>
        <p:spPr>
          <a:xfrm>
            <a:off x="2428555" y="1167594"/>
            <a:ext cx="1063324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/>
              <a:t>Regsitration</a:t>
            </a:r>
            <a:endParaRPr lang="en-IN" sz="1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92792A-9594-B4F9-893E-B0A09F12B2E7}"/>
              </a:ext>
            </a:extLst>
          </p:cNvPr>
          <p:cNvSpPr/>
          <p:nvPr/>
        </p:nvSpPr>
        <p:spPr>
          <a:xfrm>
            <a:off x="4211960" y="1923678"/>
            <a:ext cx="864089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Landing page</a:t>
            </a:r>
            <a:endParaRPr lang="en-IN" sz="1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B8C461-1296-7DF5-FACB-C3D76013576A}"/>
              </a:ext>
            </a:extLst>
          </p:cNvPr>
          <p:cNvSpPr/>
          <p:nvPr/>
        </p:nvSpPr>
        <p:spPr>
          <a:xfrm>
            <a:off x="3356266" y="2783768"/>
            <a:ext cx="792072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Buyer</a:t>
            </a:r>
            <a:endParaRPr lang="en-IN" sz="10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1D4D48F-F03B-9BC7-9114-ABA1AA8976AF}"/>
              </a:ext>
            </a:extLst>
          </p:cNvPr>
          <p:cNvSpPr/>
          <p:nvPr/>
        </p:nvSpPr>
        <p:spPr>
          <a:xfrm>
            <a:off x="4860032" y="2774238"/>
            <a:ext cx="792072" cy="5040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Vendor</a:t>
            </a:r>
            <a:endParaRPr lang="en-IN" sz="1000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E01265A-08D2-AB90-8ABB-4CD77366E455}"/>
              </a:ext>
            </a:extLst>
          </p:cNvPr>
          <p:cNvCxnSpPr>
            <a:stCxn id="5" idx="3"/>
            <a:endCxn id="13" idx="1"/>
          </p:cNvCxnSpPr>
          <p:nvPr/>
        </p:nvCxnSpPr>
        <p:spPr>
          <a:xfrm>
            <a:off x="1475656" y="1419622"/>
            <a:ext cx="9528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62A6E99F-68C1-4E58-5A81-3293932B70BE}"/>
              </a:ext>
            </a:extLst>
          </p:cNvPr>
          <p:cNvCxnSpPr>
            <a:stCxn id="13" idx="3"/>
            <a:endCxn id="14" idx="0"/>
          </p:cNvCxnSpPr>
          <p:nvPr/>
        </p:nvCxnSpPr>
        <p:spPr>
          <a:xfrm>
            <a:off x="3491879" y="1419622"/>
            <a:ext cx="1152126" cy="50405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38B32537-C3AA-1DC2-EAD8-D2857595646C}"/>
              </a:ext>
            </a:extLst>
          </p:cNvPr>
          <p:cNvCxnSpPr>
            <a:stCxn id="5" idx="2"/>
            <a:endCxn id="14" idx="1"/>
          </p:cNvCxnSpPr>
          <p:nvPr/>
        </p:nvCxnSpPr>
        <p:spPr>
          <a:xfrm rot="16200000" flipH="1">
            <a:off x="2375756" y="339502"/>
            <a:ext cx="504056" cy="316835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4C985269-65A9-6EC7-A51E-8E2DCEE84455}"/>
              </a:ext>
            </a:extLst>
          </p:cNvPr>
          <p:cNvCxnSpPr>
            <a:cxnSpLocks/>
            <a:stCxn id="14" idx="2"/>
            <a:endCxn id="21" idx="0"/>
          </p:cNvCxnSpPr>
          <p:nvPr/>
        </p:nvCxnSpPr>
        <p:spPr>
          <a:xfrm rot="5400000">
            <a:off x="4020137" y="2159900"/>
            <a:ext cx="356034" cy="8917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C7FB6AFB-CE92-1DFE-8F1E-6F18EE1F6192}"/>
              </a:ext>
            </a:extLst>
          </p:cNvPr>
          <p:cNvCxnSpPr>
            <a:stCxn id="14" idx="2"/>
            <a:endCxn id="29" idx="0"/>
          </p:cNvCxnSpPr>
          <p:nvPr/>
        </p:nvCxnSpPr>
        <p:spPr>
          <a:xfrm rot="16200000" flipH="1">
            <a:off x="4776784" y="2294954"/>
            <a:ext cx="346504" cy="6120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B3737B3F-E372-695F-B059-04887429B12B}"/>
              </a:ext>
            </a:extLst>
          </p:cNvPr>
          <p:cNvSpPr/>
          <p:nvPr/>
        </p:nvSpPr>
        <p:spPr>
          <a:xfrm>
            <a:off x="1574724" y="4251473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Create RFQs</a:t>
            </a:r>
            <a:endParaRPr lang="en-IN" sz="1000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D3B8CA5-E5B2-5AFD-6B0D-C073B24BB4E4}"/>
              </a:ext>
            </a:extLst>
          </p:cNvPr>
          <p:cNvSpPr/>
          <p:nvPr/>
        </p:nvSpPr>
        <p:spPr>
          <a:xfrm>
            <a:off x="609065" y="3521348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RFQ management</a:t>
            </a:r>
            <a:endParaRPr lang="en-IN" sz="10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A7592A4-EC39-F269-FC3A-C96B24B181B4}"/>
              </a:ext>
            </a:extLst>
          </p:cNvPr>
          <p:cNvSpPr/>
          <p:nvPr/>
        </p:nvSpPr>
        <p:spPr>
          <a:xfrm>
            <a:off x="2744190" y="4479961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Summary from BOQ</a:t>
            </a:r>
            <a:endParaRPr lang="en-IN" sz="10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BA6A056-F3C2-CBAA-C848-374CB31078E5}"/>
              </a:ext>
            </a:extLst>
          </p:cNvPr>
          <p:cNvSpPr/>
          <p:nvPr/>
        </p:nvSpPr>
        <p:spPr>
          <a:xfrm>
            <a:off x="4157087" y="4479960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Technical evaluation</a:t>
            </a:r>
            <a:endParaRPr lang="en-IN" sz="1000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A3B7A89-33F9-9D9B-FE9E-429C40584F56}"/>
              </a:ext>
            </a:extLst>
          </p:cNvPr>
          <p:cNvSpPr/>
          <p:nvPr/>
        </p:nvSpPr>
        <p:spPr>
          <a:xfrm>
            <a:off x="201093" y="2791223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Search Vendors</a:t>
            </a:r>
            <a:endParaRPr lang="en-IN" sz="1000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B717587-102B-EB06-DDBE-80017415AA78}"/>
              </a:ext>
            </a:extLst>
          </p:cNvPr>
          <p:cNvSpPr/>
          <p:nvPr/>
        </p:nvSpPr>
        <p:spPr>
          <a:xfrm flipH="1">
            <a:off x="7038805" y="3837345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Product management</a:t>
            </a:r>
            <a:endParaRPr lang="en-IN" sz="1000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F5E0E41-A2EB-2EB5-CEC8-130DC23577DF}"/>
              </a:ext>
            </a:extLst>
          </p:cNvPr>
          <p:cNvSpPr/>
          <p:nvPr/>
        </p:nvSpPr>
        <p:spPr>
          <a:xfrm flipH="1">
            <a:off x="7854752" y="3184542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Create RFQ</a:t>
            </a:r>
            <a:endParaRPr lang="en-IN" sz="1000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B23A5CE-EB65-2405-7A46-394D6237E54E}"/>
              </a:ext>
            </a:extLst>
          </p:cNvPr>
          <p:cNvSpPr/>
          <p:nvPr/>
        </p:nvSpPr>
        <p:spPr>
          <a:xfrm flipH="1">
            <a:off x="5868144" y="4335946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Search RFQs</a:t>
            </a:r>
            <a:endParaRPr lang="en-IN" sz="1000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BF56B06-0394-C464-9C87-A668364506FF}"/>
              </a:ext>
            </a:extLst>
          </p:cNvPr>
          <p:cNvSpPr/>
          <p:nvPr/>
        </p:nvSpPr>
        <p:spPr>
          <a:xfrm flipH="1">
            <a:off x="7956376" y="2531739"/>
            <a:ext cx="1008112" cy="5040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Apply RFQs</a:t>
            </a:r>
            <a:endParaRPr lang="en-IN" sz="1000" dirty="0"/>
          </a:p>
        </p:txBody>
      </p: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F48989CD-CE1F-B898-DE86-FB485F6671CD}"/>
              </a:ext>
            </a:extLst>
          </p:cNvPr>
          <p:cNvCxnSpPr>
            <a:stCxn id="21" idx="1"/>
            <a:endCxn id="54" idx="3"/>
          </p:cNvCxnSpPr>
          <p:nvPr/>
        </p:nvCxnSpPr>
        <p:spPr>
          <a:xfrm rot="10800000" flipV="1">
            <a:off x="1209206" y="3035796"/>
            <a:ext cx="2147061" cy="74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6957B420-0271-4B80-3113-670055E45486}"/>
              </a:ext>
            </a:extLst>
          </p:cNvPr>
          <p:cNvCxnSpPr>
            <a:stCxn id="21" idx="2"/>
            <a:endCxn id="51" idx="3"/>
          </p:cNvCxnSpPr>
          <p:nvPr/>
        </p:nvCxnSpPr>
        <p:spPr>
          <a:xfrm rot="5400000">
            <a:off x="2441964" y="2463038"/>
            <a:ext cx="485553" cy="213512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D6845D64-8453-C9FD-DCB0-225ED3B66F53}"/>
              </a:ext>
            </a:extLst>
          </p:cNvPr>
          <p:cNvCxnSpPr>
            <a:cxnSpLocks/>
            <a:stCxn id="21" idx="2"/>
            <a:endCxn id="49" idx="0"/>
          </p:cNvCxnSpPr>
          <p:nvPr/>
        </p:nvCxnSpPr>
        <p:spPr>
          <a:xfrm rot="5400000">
            <a:off x="2433717" y="2932887"/>
            <a:ext cx="963649" cy="167352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or: Elbow 74">
            <a:extLst>
              <a:ext uri="{FF2B5EF4-FFF2-40B4-BE49-F238E27FC236}">
                <a16:creationId xmlns:a16="http://schemas.microsoft.com/office/drawing/2014/main" id="{82FA6422-2BD3-0F0B-246F-0CACB02CE543}"/>
              </a:ext>
            </a:extLst>
          </p:cNvPr>
          <p:cNvCxnSpPr>
            <a:stCxn id="21" idx="2"/>
            <a:endCxn id="52" idx="0"/>
          </p:cNvCxnSpPr>
          <p:nvPr/>
        </p:nvCxnSpPr>
        <p:spPr>
          <a:xfrm rot="5400000">
            <a:off x="2904206" y="3631864"/>
            <a:ext cx="1192137" cy="5040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CA8DFFB3-A5DB-F3D6-2ADF-852780CD140A}"/>
              </a:ext>
            </a:extLst>
          </p:cNvPr>
          <p:cNvCxnSpPr>
            <a:stCxn id="21" idx="3"/>
            <a:endCxn id="53" idx="0"/>
          </p:cNvCxnSpPr>
          <p:nvPr/>
        </p:nvCxnSpPr>
        <p:spPr>
          <a:xfrm>
            <a:off x="4148338" y="3035796"/>
            <a:ext cx="512805" cy="14441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B4F5BA31-A422-F1B4-12B6-D6FEDBC209FF}"/>
              </a:ext>
            </a:extLst>
          </p:cNvPr>
          <p:cNvCxnSpPr>
            <a:stCxn id="29" idx="2"/>
            <a:endCxn id="58" idx="3"/>
          </p:cNvCxnSpPr>
          <p:nvPr/>
        </p:nvCxnSpPr>
        <p:spPr>
          <a:xfrm rot="16200000" flipH="1">
            <a:off x="4907266" y="3627096"/>
            <a:ext cx="1309681" cy="61207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85F0E091-4FCC-A46D-DEC0-F6DCCD03CA48}"/>
              </a:ext>
            </a:extLst>
          </p:cNvPr>
          <p:cNvCxnSpPr>
            <a:cxnSpLocks/>
            <a:stCxn id="29" idx="3"/>
            <a:endCxn id="56" idx="3"/>
          </p:cNvCxnSpPr>
          <p:nvPr/>
        </p:nvCxnSpPr>
        <p:spPr>
          <a:xfrm>
            <a:off x="5652104" y="3026266"/>
            <a:ext cx="1386701" cy="106310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0F31390A-6564-2B5B-2C17-A1E3570DDD08}"/>
              </a:ext>
            </a:extLst>
          </p:cNvPr>
          <p:cNvCxnSpPr>
            <a:stCxn id="29" idx="3"/>
            <a:endCxn id="57" idx="3"/>
          </p:cNvCxnSpPr>
          <p:nvPr/>
        </p:nvCxnSpPr>
        <p:spPr>
          <a:xfrm>
            <a:off x="5652104" y="3026266"/>
            <a:ext cx="2202648" cy="41030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Connector: Elbow 91">
            <a:extLst>
              <a:ext uri="{FF2B5EF4-FFF2-40B4-BE49-F238E27FC236}">
                <a16:creationId xmlns:a16="http://schemas.microsoft.com/office/drawing/2014/main" id="{BA9F5D99-5DBD-D072-87FA-0812B234B179}"/>
              </a:ext>
            </a:extLst>
          </p:cNvPr>
          <p:cNvCxnSpPr>
            <a:stCxn id="29" idx="3"/>
            <a:endCxn id="59" idx="3"/>
          </p:cNvCxnSpPr>
          <p:nvPr/>
        </p:nvCxnSpPr>
        <p:spPr>
          <a:xfrm flipV="1">
            <a:off x="5652104" y="2783768"/>
            <a:ext cx="2304272" cy="24249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7E7C8925-78FE-E45D-7814-2EAE839E38CD}"/>
              </a:ext>
            </a:extLst>
          </p:cNvPr>
          <p:cNvSpPr/>
          <p:nvPr/>
        </p:nvSpPr>
        <p:spPr>
          <a:xfrm>
            <a:off x="6084168" y="1923677"/>
            <a:ext cx="864089" cy="4593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Help</a:t>
            </a:r>
            <a:endParaRPr lang="en-IN" sz="1000" dirty="0"/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C54BBC1-C50C-34E0-4F38-B72111DAA84A}"/>
              </a:ext>
            </a:extLst>
          </p:cNvPr>
          <p:cNvCxnSpPr>
            <a:cxnSpLocks/>
            <a:stCxn id="14" idx="3"/>
            <a:endCxn id="93" idx="1"/>
          </p:cNvCxnSpPr>
          <p:nvPr/>
        </p:nvCxnSpPr>
        <p:spPr>
          <a:xfrm flipV="1">
            <a:off x="5076049" y="2153336"/>
            <a:ext cx="1008119" cy="22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807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E2B6-6B47-7111-0F24-DEA884089404}"/>
            </a:ext>
          </a:extLst>
        </p:cNvPr>
        <p:cNvGrpSpPr/>
        <p:nvPr/>
      </p:nvGrpSpPr>
      <p:grpSpPr>
        <a:xfrm>
          <a:off x="914400" y="1028700"/>
          <a:ext cx="8229600" cy="3019425"/>
          <a:chOff x="914400" y="1028700"/>
          <a:chExt cx="8229600" cy="3019425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E46016-BD1B-3A36-189D-714C31585C14}"/>
              </a:ext>
            </a:extLst>
          </p:cNvPr>
          <p:cNvSpPr txBox="1"/>
          <p:nvPr/>
        </p:nvSpPr>
        <p:spPr>
          <a:xfrm>
            <a:off x="1331640" y="987574"/>
            <a:ext cx="7315200" cy="52322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Testing and Launching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B1C23E-95CC-3BBB-6026-62F0B1DD4C59}"/>
              </a:ext>
            </a:extLst>
          </p:cNvPr>
          <p:cNvSpPr txBox="1"/>
          <p:nvPr/>
        </p:nvSpPr>
        <p:spPr>
          <a:xfrm>
            <a:off x="1619672" y="1630598"/>
            <a:ext cx="7315200" cy="1015663"/>
          </a:xfrm>
          <a:prstGeom prst="rect">
            <a:avLst/>
          </a:prstGeom>
          <a:noFill/>
        </p:spPr>
        <p:txBody>
          <a:bodyPr vert="horz" lIns="91440" tIns="45720" rIns="91440" bIns="45720" rtlCol="0" anchorCtr="0">
            <a:spAutoFit/>
          </a:bodyPr>
          <a:lstStyle/>
          <a:p>
            <a:pPr marL="342900" marR="0" lvl="0" indent="-342900" algn="l"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u="none" strike="noStrike" cap="none" spc="0" dirty="0">
                <a:solidFill>
                  <a:srgbClr val="003F4F">
                    <a:alpha val="100000"/>
                  </a:srgbClr>
                </a:solidFill>
                <a:latin typeface="Calibri"/>
              </a:rPr>
              <a:t>Conduct thorough testing to ensure functionality.
Deploy solution on cloud platforms for scalability.
Focus on reliability for end-users.</a:t>
            </a:r>
          </a:p>
        </p:txBody>
      </p:sp>
    </p:spTree>
    <p:extLst>
      <p:ext uri="{BB962C8B-B14F-4D97-AF65-F5344CB8AC3E}">
        <p14:creationId xmlns:p14="http://schemas.microsoft.com/office/powerpoint/2010/main" val="3811499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AA9E25-9F5D-A09B-C29E-DED429153EF6}"/>
              </a:ext>
            </a:extLst>
          </p:cNvPr>
          <p:cNvSpPr txBox="1"/>
          <p:nvPr/>
        </p:nvSpPr>
        <p:spPr>
          <a:xfrm>
            <a:off x="1331640" y="987574"/>
            <a:ext cx="7315200" cy="523220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spAutoFit/>
          </a:bodyPr>
          <a:lstStyle/>
          <a:p>
            <a:pPr marL="0" marR="0" lvl="0" indent="0" algn="l" rtl="0" fontAlgn="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none" strike="noStrike" cap="none" spc="0" dirty="0">
                <a:solidFill>
                  <a:srgbClr val="5A9E91">
                    <a:alpha val="100000"/>
                  </a:srgbClr>
                </a:solidFill>
                <a:latin typeface="Calibri"/>
              </a:rPr>
              <a:t>Result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0DECE0-3B71-70EC-3377-168600A89962}"/>
              </a:ext>
            </a:extLst>
          </p:cNvPr>
          <p:cNvSpPr txBox="1"/>
          <p:nvPr/>
        </p:nvSpPr>
        <p:spPr>
          <a:xfrm>
            <a:off x="1691680" y="2110085"/>
            <a:ext cx="66967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Proved Aims &amp; Objective-</a:t>
            </a:r>
          </a:p>
          <a:p>
            <a:endParaRPr lang="en-IN" dirty="0"/>
          </a:p>
          <a:p>
            <a:r>
              <a:rPr lang="en-IN" dirty="0"/>
              <a:t>1) User friendly interface.</a:t>
            </a:r>
          </a:p>
          <a:p>
            <a:endParaRPr lang="en-IN" dirty="0"/>
          </a:p>
          <a:p>
            <a:r>
              <a:rPr lang="en-IN" dirty="0"/>
              <a:t>2)Efficient data encryption to provide secure transfer of data between vendors and buyers.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042727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FFFFFF"/>
      </a:dk2>
      <a:lt2>
        <a:srgbClr val="FFFFFF"/>
      </a:lt2>
      <a:accent1>
        <a:srgbClr val="F49394"/>
      </a:accent1>
      <a:accent2>
        <a:srgbClr val="F55B6A"/>
      </a:accent2>
      <a:accent3>
        <a:srgbClr val="9BA0C4"/>
      </a:accent3>
      <a:accent4>
        <a:srgbClr val="003F4F"/>
      </a:accent4>
      <a:accent5>
        <a:srgbClr val="9DD7CE"/>
      </a:accent5>
      <a:accent6>
        <a:srgbClr val="5A9E91"/>
      </a:accent6>
      <a:hlink>
        <a:srgbClr val="003F4F"/>
      </a:hlink>
      <a:folHlink>
        <a:srgbClr val="0097A7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385</Words>
  <Application>Microsoft Office PowerPoint</Application>
  <PresentationFormat>On-screen Show (16:9)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Theme5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RAJDEEP PAL</cp:lastModifiedBy>
  <cp:revision>6</cp:revision>
  <dcterms:created xsi:type="dcterms:W3CDTF">2025-01-05T06:13:28Z</dcterms:created>
  <dcterms:modified xsi:type="dcterms:W3CDTF">2025-01-19T05:51:02Z</dcterms:modified>
  <cp:category/>
  <cp:contentStatus/>
</cp:coreProperties>
</file>